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oboto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7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7e9701b37_0_6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7e9701b3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f9fff47a7_0_13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f9fff47a7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f9fff47a7_0_13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1f9fff47a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f9fff47a7_0_1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f9fff47a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f9fff47a7_0_1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f9fff47a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f9fff47a7_0_1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f9fff47a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f9fff47a7_0_15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f9fff47a7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f9fff47a7_0_18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f9fff47a7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ec64e57ba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ec64e57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fa669472c_2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fa669472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fa669472c_2_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fa669472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f13693aa5_0_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af13693aa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fa669472c_2_1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fa669472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fa669472c_2_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fa669472c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1fa669472c_2_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1fa669472c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fa669472c_2_3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fa669472c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f9fff47a7_0_7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f9fff47a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f9fff47a7_0_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f9fff47a7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f9fff47a7_0_9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f9fff47a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f9fff47a7_0_10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f9fff47a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f9fff47a7_0_10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f9fff47a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f9fff47a7_0_11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1f9fff47a7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8e23fc8a5_0_1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8e23fc8a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hyperlink" Target="https://undraw.co/illustrations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hyperlink" Target="mailto:ronald@hacktiv8.com" TargetMode="External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91425" wrap="square" tIns="2743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9223"/>
              </a:buClr>
              <a:buSzPts val="3600"/>
              <a:buFont typeface="Roboto"/>
              <a:buNone/>
              <a:defRPr sz="36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(No Background)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1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9" name="Google Shape;69;p11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70" name="Google Shape;70;p11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1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3">
  <p:cSld name="TITLE_ONLY_2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2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76" name="Google Shape;76;p12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77" name="Google Shape;77;p12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2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2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" name="Google Shape;80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6574" y="1347600"/>
            <a:ext cx="2543044" cy="186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944" y="1347599"/>
            <a:ext cx="2524410" cy="1863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983" y="1370747"/>
            <a:ext cx="2940010" cy="18170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2"/>
          <p:cNvSpPr txBox="1"/>
          <p:nvPr/>
        </p:nvSpPr>
        <p:spPr>
          <a:xfrm>
            <a:off x="356620" y="3358406"/>
            <a:ext cx="25431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Feature 1</a:t>
            </a:r>
            <a:endParaRPr b="1" sz="18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Take illustrations from </a:t>
            </a:r>
            <a:r>
              <a:rPr lang="en" sz="15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Undraw Illustrations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3175505" y="3358406"/>
            <a:ext cx="25431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Feature 2</a:t>
            </a:r>
            <a:endParaRPr b="1" sz="18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Lorem ipsum dolor sit amet, consectetur adipiscing elit</a:t>
            </a:r>
            <a:endParaRPr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2"/>
          <p:cNvSpPr txBox="1"/>
          <p:nvPr/>
        </p:nvSpPr>
        <p:spPr>
          <a:xfrm>
            <a:off x="5981677" y="3358406"/>
            <a:ext cx="2543100" cy="6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Feature 3</a:t>
            </a:r>
            <a:endParaRPr b="1" sz="18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Lorem ipsum dolor sit amet,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TITLE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89" name="Google Shape;89;p13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90" name="Google Shape;90;p13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3"/>
          <p:cNvSpPr/>
          <p:nvPr/>
        </p:nvSpPr>
        <p:spPr>
          <a:xfrm>
            <a:off x="685800" y="800150"/>
            <a:ext cx="7772400" cy="434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Chart Placeholder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Width: 8.5 inch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Height: 4.75 inch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Centered</a:t>
            </a:r>
            <a:endParaRPr sz="2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28600" spcFirstLastPara="1" rIns="91425" wrap="square" tIns="2743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65750" spcFirstLastPara="1" rIns="365750" wrap="square" tIns="9142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subtitle">
  <p:cSld name="SECTION_HEADER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91425" wrap="square" tIns="2743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9223"/>
              </a:buClr>
              <a:buSzPts val="3600"/>
              <a:buFont typeface="Roboto"/>
              <a:buNone/>
              <a:defRPr sz="36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1466550" y="2992650"/>
            <a:ext cx="6210900" cy="7443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r">
  <p:cSld name="SECTION_HEADER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SECTION_HEADER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buNone/>
              <a:defRPr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" name="Google Shape;20;p5"/>
          <p:cNvGrpSpPr/>
          <p:nvPr/>
        </p:nvGrpSpPr>
        <p:grpSpPr>
          <a:xfrm>
            <a:off x="1084439" y="907500"/>
            <a:ext cx="7356122" cy="3328500"/>
            <a:chOff x="988753" y="953044"/>
            <a:chExt cx="7356122" cy="3328500"/>
          </a:xfrm>
        </p:grpSpPr>
        <p:sp>
          <p:nvSpPr>
            <p:cNvPr id="21" name="Google Shape;21;p5"/>
            <p:cNvSpPr txBox="1"/>
            <p:nvPr/>
          </p:nvSpPr>
          <p:spPr>
            <a:xfrm>
              <a:off x="4496475" y="953044"/>
              <a:ext cx="3848400" cy="332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F39223"/>
                  </a:solidFill>
                  <a:latin typeface="Roboto"/>
                  <a:ea typeface="Roboto"/>
                  <a:cs typeface="Roboto"/>
                  <a:sym typeface="Roboto"/>
                </a:rPr>
                <a:t>Thank you!</a:t>
              </a:r>
              <a:endParaRPr b="1" sz="24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8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39223"/>
                  </a:solidFill>
                  <a:latin typeface="Roboto"/>
                  <a:ea typeface="Roboto"/>
                  <a:cs typeface="Roboto"/>
                  <a:sym typeface="Roboto"/>
                </a:rPr>
                <a:t>Ronald Ishak</a:t>
              </a:r>
              <a:endParaRPr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latin typeface="Roboto"/>
                  <a:ea typeface="Roboto"/>
                  <a:cs typeface="Roboto"/>
                  <a:sym typeface="Roboto"/>
                  <a:hlinkClick r:id="rId3"/>
                </a:rPr>
                <a:t>ronald@hacktiv8.com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081-2345-6789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39223"/>
                  </a:solidFill>
                  <a:latin typeface="Roboto"/>
                  <a:ea typeface="Roboto"/>
                  <a:cs typeface="Roboto"/>
                  <a:sym typeface="Roboto"/>
                </a:rPr>
                <a:t>PT Hacktivate Teknologi Indonesia</a:t>
              </a:r>
              <a:endParaRPr b="1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Jalan Sultan Iskandar Muda No 7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Kebayoran Lama, Jakarta Selatan, 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Daerah Khusus Ibukota Jakarta 12240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https://hacktiv8.com</a:t>
              </a:r>
              <a:r>
                <a:rPr lang="en" sz="1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2" name="Google Shape;22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8753" y="1593882"/>
              <a:ext cx="2515604" cy="18827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29890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22860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9223"/>
              </a:buClr>
              <a:buSzPts val="3600"/>
              <a:buFont typeface="Roboto"/>
              <a:buNone/>
              <a:defRPr sz="36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4200" y="796651"/>
            <a:ext cx="2515604" cy="188276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906750" y="3662950"/>
            <a:ext cx="7330500" cy="933300"/>
          </a:xfrm>
          <a:prstGeom prst="rect">
            <a:avLst/>
          </a:prstGeom>
        </p:spPr>
        <p:txBody>
          <a:bodyPr anchorCtr="0" anchor="ctr" bIns="91425" lIns="365750" spcFirstLastPara="1" rIns="3657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666666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dy Full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18287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1" name="Google Shape;31;p7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32" name="Google Shape;32;p7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7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7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Body with Image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idx="1" type="body"/>
          </p:nvPr>
        </p:nvSpPr>
        <p:spPr>
          <a:xfrm>
            <a:off x="0" y="743175"/>
            <a:ext cx="45798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18287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" name="Google Shape;38;p8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9" name="Google Shape;39;p8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40" name="Google Shape;40;p8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8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8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8"/>
          <p:cNvSpPr/>
          <p:nvPr/>
        </p:nvSpPr>
        <p:spPr>
          <a:xfrm>
            <a:off x="4895175" y="1026075"/>
            <a:ext cx="3484200" cy="3484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Image Placeholder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47" name="Google Shape;47;p9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48" name="Google Shape;48;p9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9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9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istic Snapshots 6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0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4" name="Google Shape;54;p10"/>
          <p:cNvGrpSpPr/>
          <p:nvPr/>
        </p:nvGrpSpPr>
        <p:grpSpPr>
          <a:xfrm>
            <a:off x="381000" y="697575"/>
            <a:ext cx="1097100" cy="45600"/>
            <a:chOff x="381000" y="697575"/>
            <a:chExt cx="1097100" cy="45600"/>
          </a:xfrm>
        </p:grpSpPr>
        <p:sp>
          <p:nvSpPr>
            <p:cNvPr id="55" name="Google Shape;55;p10"/>
            <p:cNvSpPr/>
            <p:nvPr/>
          </p:nvSpPr>
          <p:spPr>
            <a:xfrm>
              <a:off x="381000" y="697575"/>
              <a:ext cx="365700" cy="45600"/>
            </a:xfrm>
            <a:prstGeom prst="rect">
              <a:avLst/>
            </a:prstGeom>
            <a:solidFill>
              <a:srgbClr val="F39223"/>
            </a:solidFill>
            <a:ln cap="flat" cmpd="sng" w="9525">
              <a:solidFill>
                <a:srgbClr val="F392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746700" y="697575"/>
              <a:ext cx="365700" cy="45600"/>
            </a:xfrm>
            <a:prstGeom prst="rect">
              <a:avLst/>
            </a:prstGeom>
            <a:solidFill>
              <a:srgbClr val="F6B26B"/>
            </a:solidFill>
            <a:ln cap="flat" cmpd="sng" w="9525">
              <a:solidFill>
                <a:srgbClr val="F6B26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1112400" y="697575"/>
              <a:ext cx="365700" cy="456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F9CB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10"/>
          <p:cNvSpPr txBox="1"/>
          <p:nvPr>
            <p:ph idx="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0"/>
          <p:cNvSpPr txBox="1"/>
          <p:nvPr/>
        </p:nvSpPr>
        <p:spPr>
          <a:xfrm>
            <a:off x="334147" y="1689419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IDR</a:t>
            </a: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 XX</a:t>
            </a:r>
            <a:r>
              <a:rPr b="1" lang="en" sz="31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jt</a:t>
            </a:r>
            <a:endParaRPr b="1" sz="31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 tempor incididunt ut labore.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3220650" y="1689419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XX</a:t>
            </a: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 sz="55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0"/>
          <p:cNvSpPr txBox="1"/>
          <p:nvPr/>
        </p:nvSpPr>
        <p:spPr>
          <a:xfrm>
            <a:off x="6107153" y="1689419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USD</a:t>
            </a: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 XX</a:t>
            </a:r>
            <a:r>
              <a:rPr b="1" lang="en" sz="31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endParaRPr b="1" sz="55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Lorem ipsum dolor sit amet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0"/>
          <p:cNvSpPr txBox="1"/>
          <p:nvPr/>
        </p:nvSpPr>
        <p:spPr>
          <a:xfrm>
            <a:off x="334147" y="3273933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 b="1" sz="55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 tempor incididunt ut labore.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" name="Google Shape;63;p10"/>
          <p:cNvSpPr txBox="1"/>
          <p:nvPr/>
        </p:nvSpPr>
        <p:spPr>
          <a:xfrm>
            <a:off x="3220650" y="3273933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31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units</a:t>
            </a:r>
            <a:endParaRPr b="1" sz="55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Lorem ipsum dolor sit amet, consectetur adipiscing elit, sed do eiusmod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6107153" y="3273933"/>
            <a:ext cx="2702700" cy="11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XX</a:t>
            </a:r>
            <a:r>
              <a:rPr b="1" lang="en" sz="5500">
                <a:solidFill>
                  <a:srgbClr val="F39223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b="1" sz="5500">
              <a:solidFill>
                <a:srgbClr val="F3922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Lorem ipsum dolor sit amet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0"/>
          <p:cNvSpPr txBox="1"/>
          <p:nvPr/>
        </p:nvSpPr>
        <p:spPr>
          <a:xfrm>
            <a:off x="901500" y="912400"/>
            <a:ext cx="73410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sub-text. Lorem ipsum </a:t>
            </a: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dolor sit amet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consectetur adipiscing elit, sed do eiusmod tempor incididunt ut labore et dolore.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228600" spcFirstLastPara="1" rIns="91425" wrap="square" tIns="2743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b="1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0" y="742950"/>
            <a:ext cx="91440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65750" spcFirstLastPara="1" rIns="365750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274300" lIns="0" spcFirstLastPara="1" rIns="274300" wrap="square" tIns="91425">
            <a:noAutofit/>
          </a:bodyPr>
          <a:lstStyle>
            <a:lvl1pPr lvl="0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29890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2286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Extra Material for P1W3D3</a:t>
            </a:r>
            <a:endParaRPr sz="3300"/>
          </a:p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906750" y="3662950"/>
            <a:ext cx="7330500" cy="933300"/>
          </a:xfrm>
          <a:prstGeom prst="rect">
            <a:avLst/>
          </a:prstGeom>
        </p:spPr>
        <p:txBody>
          <a:bodyPr anchorCtr="0" anchor="ctr" bIns="91425" lIns="365750" spcFirstLastPara="1" rIns="36575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4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Gaussian Mixture Model (1)</a:t>
            </a:r>
            <a:endParaRPr sz="2200"/>
          </a:p>
        </p:txBody>
      </p:sp>
      <p:sp>
        <p:nvSpPr>
          <p:cNvPr id="175" name="Google Shape;175;p24"/>
          <p:cNvSpPr txBox="1"/>
          <p:nvPr>
            <p:ph idx="4294967295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/>
              <a:t>Using probabilistic approaches.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/>
              <a:t>Based on Expectation-Maximisation algorithm.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/>
              <a:t>GMM is a model that assumes data generated from a mixture of K Gaussian (bell shape) components.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1" name="Google Shape;181;p25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Gaussian Mixture Model (2)</a:t>
            </a:r>
            <a:endParaRPr sz="2200"/>
          </a:p>
        </p:txBody>
      </p:sp>
      <p:sp>
        <p:nvSpPr>
          <p:cNvPr id="182" name="Google Shape;182;p25"/>
          <p:cNvSpPr txBox="1"/>
          <p:nvPr>
            <p:ph idx="4294967295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96" y="1411025"/>
            <a:ext cx="3689325" cy="271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438" y="1979172"/>
            <a:ext cx="4980311" cy="17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6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Gaussian Mixture Model - Illustration (Iteration 1)</a:t>
            </a:r>
            <a:endParaRPr sz="2200"/>
          </a:p>
        </p:txBody>
      </p:sp>
      <p:sp>
        <p:nvSpPr>
          <p:cNvPr id="191" name="Google Shape;191;p26"/>
          <p:cNvSpPr txBox="1"/>
          <p:nvPr>
            <p:ph idx="4294967295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487" y="908750"/>
            <a:ext cx="6521027" cy="396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7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Gaussian Mixture Model - Illustration (Iteration 2)</a:t>
            </a:r>
            <a:endParaRPr sz="2200"/>
          </a:p>
        </p:txBody>
      </p:sp>
      <p:sp>
        <p:nvSpPr>
          <p:cNvPr id="199" name="Google Shape;199;p27"/>
          <p:cNvSpPr txBox="1"/>
          <p:nvPr>
            <p:ph idx="4294967295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026" y="889675"/>
            <a:ext cx="6615951" cy="395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8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Gaussian Mixture Model - Illustration (Iteration 3)</a:t>
            </a:r>
            <a:endParaRPr sz="2200"/>
          </a:p>
        </p:txBody>
      </p:sp>
      <p:sp>
        <p:nvSpPr>
          <p:cNvPr id="207" name="Google Shape;207;p28"/>
          <p:cNvSpPr txBox="1"/>
          <p:nvPr>
            <p:ph idx="4294967295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387" y="911025"/>
            <a:ext cx="6705229" cy="40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29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BIC &amp; AIC</a:t>
            </a:r>
            <a:endParaRPr sz="2200"/>
          </a:p>
        </p:txBody>
      </p:sp>
      <p:sp>
        <p:nvSpPr>
          <p:cNvPr id="215" name="Google Shape;215;p29"/>
          <p:cNvSpPr txBox="1"/>
          <p:nvPr>
            <p:ph idx="4294967295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177" y="915650"/>
            <a:ext cx="5627650" cy="410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0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Algorithm Comparison</a:t>
            </a:r>
            <a:endParaRPr sz="2200"/>
          </a:p>
        </p:txBody>
      </p:sp>
      <p:sp>
        <p:nvSpPr>
          <p:cNvPr id="223" name="Google Shape;223;p30"/>
          <p:cNvSpPr txBox="1"/>
          <p:nvPr>
            <p:ph idx="4294967295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975" y="944500"/>
            <a:ext cx="6860050" cy="419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P1 W3 D3 PM</a:t>
            </a:r>
            <a:endParaRPr sz="3300"/>
          </a:p>
        </p:txBody>
      </p:sp>
      <p:sp>
        <p:nvSpPr>
          <p:cNvPr id="230" name="Google Shape;230;p31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2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Illustration (Outlier)</a:t>
            </a:r>
            <a:endParaRPr sz="2200"/>
          </a:p>
        </p:txBody>
      </p:sp>
      <p:sp>
        <p:nvSpPr>
          <p:cNvPr id="237" name="Google Shape;237;p32"/>
          <p:cNvSpPr txBox="1"/>
          <p:nvPr>
            <p:ph idx="4294967295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937" y="957975"/>
            <a:ext cx="5862126" cy="39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3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Illustration (Novelty)</a:t>
            </a:r>
            <a:endParaRPr sz="2200"/>
          </a:p>
        </p:txBody>
      </p:sp>
      <p:sp>
        <p:nvSpPr>
          <p:cNvPr id="245" name="Google Shape;245;p33"/>
          <p:cNvSpPr txBox="1"/>
          <p:nvPr>
            <p:ph idx="4294967295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874" y="917400"/>
            <a:ext cx="7098250" cy="399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228600" spcFirstLastPara="1" rIns="91425" wrap="square" tIns="274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P1 W3 D3 AM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GAUSSIAN MIXTURE MODEL</a:t>
            </a:r>
            <a:endParaRPr sz="3300"/>
          </a:p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34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Forest (1)</a:t>
            </a:r>
            <a:endParaRPr/>
          </a:p>
        </p:txBody>
      </p:sp>
      <p:pic>
        <p:nvPicPr>
          <p:cNvPr id="253" name="Google Shape;2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538" y="878800"/>
            <a:ext cx="6932914" cy="409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35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Isolation Forest (2)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625" y="837050"/>
            <a:ext cx="7042742" cy="4095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6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Isolation Forest (3)</a:t>
            </a:r>
            <a:endParaRPr/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600" y="820375"/>
            <a:ext cx="7184803" cy="40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7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Isolation Forest (4)</a:t>
            </a:r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813" y="895500"/>
            <a:ext cx="7070387" cy="40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1828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Guaranteed to converge in a finite number of steps (usually quite small iterations).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One of the fastest clustering algorithm.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Easy to understand.</a:t>
            </a:r>
            <a:endParaRPr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7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- Advantages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182875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Depends on the centroid initialization.</a:t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- Disadvantages (1)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25" y="1707655"/>
            <a:ext cx="8515349" cy="2589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1828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KMeans does not behave very well when the clusters have varying sizes, different densities, or non spherical shapes.</a:t>
            </a:r>
            <a:endParaRPr/>
          </a:p>
        </p:txBody>
      </p:sp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19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- Disadvantages (2)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100" y="1996426"/>
            <a:ext cx="8453799" cy="265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18287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KMeans is a hard-clustering technique.</a:t>
            </a:r>
            <a:endParaRPr/>
          </a:p>
        </p:txBody>
      </p:sp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 - Disadvantages (3)</a:t>
            </a:r>
            <a:endParaRPr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250" y="1420900"/>
            <a:ext cx="5033512" cy="35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18287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/>
              <a:t>Cluster 1 : news related to </a:t>
            </a:r>
            <a:r>
              <a:rPr b="1" lang="en"/>
              <a:t>Sport</a:t>
            </a:r>
            <a:r>
              <a:rPr lang="en"/>
              <a:t>.</a:t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/>
              <a:t>Cluster</a:t>
            </a:r>
            <a:r>
              <a:rPr lang="en"/>
              <a:t> 2 : news related to </a:t>
            </a:r>
            <a:r>
              <a:rPr b="1" lang="en"/>
              <a:t>Technology</a:t>
            </a:r>
            <a:r>
              <a:rPr lang="en"/>
              <a:t>.</a:t>
            </a:r>
            <a:endParaRPr/>
          </a:p>
        </p:txBody>
      </p:sp>
      <p:sp>
        <p:nvSpPr>
          <p:cNvPr id="148" name="Google Shape;148;p21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1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: News Clustering (1)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50" y="2021600"/>
            <a:ext cx="3826830" cy="3009199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970" y="2021600"/>
            <a:ext cx="3478405" cy="3009204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1828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1600"/>
              </a:spcAft>
              <a:buNone/>
            </a:pPr>
            <a:r>
              <a:rPr lang="en"/>
              <a:t>Which cluster for this news ?</a:t>
            </a:r>
            <a:endParaRPr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22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91425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: News Clustering (2)</a:t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575" y="1491350"/>
            <a:ext cx="3942851" cy="3301826"/>
          </a:xfrm>
          <a:prstGeom prst="rect">
            <a:avLst/>
          </a:prstGeom>
          <a:noFill/>
          <a:ln cap="flat" cmpd="sng" w="9525">
            <a:solidFill>
              <a:srgbClr val="88888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513375" y="4529150"/>
            <a:ext cx="630600" cy="614400"/>
          </a:xfrm>
          <a:prstGeom prst="rect">
            <a:avLst/>
          </a:prstGeom>
        </p:spPr>
        <p:txBody>
          <a:bodyPr anchorCtr="0" anchor="b" bIns="274300" lIns="0" spcFirstLastPara="1" rIns="2743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3"/>
          <p:cNvSpPr txBox="1"/>
          <p:nvPr>
            <p:ph type="title"/>
          </p:nvPr>
        </p:nvSpPr>
        <p:spPr>
          <a:xfrm>
            <a:off x="0" y="0"/>
            <a:ext cx="9144000" cy="743100"/>
          </a:xfrm>
          <a:prstGeom prst="rect">
            <a:avLst/>
          </a:prstGeom>
        </p:spPr>
        <p:txBody>
          <a:bodyPr anchorCtr="0" anchor="t" bIns="0" lIns="365750" spcFirstLastPara="1" rIns="365750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KMeans vs GMM</a:t>
            </a:r>
            <a:endParaRPr sz="2200"/>
          </a:p>
        </p:txBody>
      </p:sp>
      <p:sp>
        <p:nvSpPr>
          <p:cNvPr id="166" name="Google Shape;166;p23"/>
          <p:cNvSpPr txBox="1"/>
          <p:nvPr>
            <p:ph idx="4294967295" type="body"/>
          </p:nvPr>
        </p:nvSpPr>
        <p:spPr>
          <a:xfrm>
            <a:off x="0" y="743175"/>
            <a:ext cx="9144000" cy="4050000"/>
          </a:xfrm>
          <a:prstGeom prst="rect">
            <a:avLst/>
          </a:prstGeom>
        </p:spPr>
        <p:txBody>
          <a:bodyPr anchorCtr="0" anchor="t" bIns="91425" lIns="365750" spcFirstLastPara="1" rIns="365750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/>
              <a:t>KMeans : 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Good for spherical-shape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Hard clustering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19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●"/>
            </a:pPr>
            <a:r>
              <a:rPr lang="en"/>
              <a:t>GMM</a:t>
            </a:r>
            <a:r>
              <a:rPr lang="en"/>
              <a:t> : 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Good for non spherical-shape</a:t>
            </a:r>
            <a:endParaRPr/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en"/>
              <a:t>Soft clustering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4800" y="743100"/>
            <a:ext cx="3029625" cy="215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5400" y="2754038"/>
            <a:ext cx="3029624" cy="2184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